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6" r:id="rId2"/>
    <p:sldId id="280" r:id="rId3"/>
    <p:sldId id="262" r:id="rId4"/>
    <p:sldId id="275" r:id="rId5"/>
    <p:sldId id="261" r:id="rId6"/>
    <p:sldId id="281" r:id="rId7"/>
    <p:sldId id="257" r:id="rId8"/>
    <p:sldId id="278" r:id="rId9"/>
    <p:sldId id="276" r:id="rId10"/>
    <p:sldId id="279" r:id="rId11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66" d="100"/>
          <a:sy n="66" d="100"/>
        </p:scale>
        <p:origin x="133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A0BE59E8-B8D9-484E-97B0-14F40E2C7BB2}" type="datetimeFigureOut">
              <a:rPr lang="zh-TW" altLang="en-US" smtClean="0"/>
              <a:t>2025/4/25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CF009B0E-E667-4EC9-ABAB-3AD5081E2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754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1224" y="3434901"/>
            <a:ext cx="8915399" cy="2262781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大綱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㇐、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背景</a:t>
            </a:r>
            <a:b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二、勤休制度介紹</a:t>
            </a:r>
            <a:b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勤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休制度相關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規定</a:t>
            </a:r>
            <a:r>
              <a:rPr lang="en-US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四、案例</a:t>
            </a:r>
            <a:endParaRPr lang="zh-TW" altLang="en-US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6" y="-1"/>
            <a:ext cx="12023324" cy="125006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327816" y="5697682"/>
            <a:ext cx="287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南投特教人事室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914227" y="1362079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公務員勤休制度宣導</a:t>
            </a:r>
            <a:endParaRPr lang="zh-TW" altLang="en-US" sz="2800" b="1" dirty="0">
              <a:solidFill>
                <a:srgbClr val="0070C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7965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44164" y="2191830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5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感謝聆聽</a:t>
            </a:r>
            <a:r>
              <a:rPr lang="en-US" altLang="zh-TW" sz="5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5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57454" y="3430323"/>
            <a:ext cx="4461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~Thank You~</a:t>
            </a:r>
            <a:endParaRPr lang="zh-TW" altLang="en-US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36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快乐的&lt;strong&gt;卡通&lt;/strong&gt;家庭 免费图片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909" y="4807852"/>
            <a:ext cx="2692420" cy="1391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51380" y="1488161"/>
            <a:ext cx="8911687" cy="1280890"/>
          </a:xfrm>
        </p:spPr>
        <p:txBody>
          <a:bodyPr/>
          <a:lstStyle/>
          <a:p>
            <a:r>
              <a:rPr lang="zh-TW" altLang="zh-TW" b="1" dirty="0"/>
              <a:t>釋字第</a:t>
            </a:r>
            <a:r>
              <a:rPr lang="en-US" altLang="zh-TW" b="1" dirty="0"/>
              <a:t>785</a:t>
            </a:r>
            <a:r>
              <a:rPr lang="zh-TW" altLang="zh-TW" b="1" dirty="0"/>
              <a:t>號</a:t>
            </a:r>
            <a:r>
              <a:rPr lang="zh-TW" altLang="zh-TW" b="1" dirty="0" smtClean="0"/>
              <a:t>解釋</a:t>
            </a:r>
            <a:r>
              <a:rPr lang="en-US" altLang="zh-TW" b="1" dirty="0" smtClean="0"/>
              <a:t>--</a:t>
            </a:r>
            <a:r>
              <a:rPr lang="zh-TW" altLang="en-US" b="1" dirty="0" smtClean="0">
                <a:solidFill>
                  <a:srgbClr val="FF0000"/>
                </a:solidFill>
              </a:rPr>
              <a:t>健康權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15883" y="232808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3600" b="1" dirty="0" smtClean="0"/>
              <a:t>訂</a:t>
            </a:r>
            <a:r>
              <a:rPr lang="zh-TW" altLang="zh-TW" sz="3600" b="1" dirty="0"/>
              <a:t>定框架性</a:t>
            </a:r>
            <a:r>
              <a:rPr lang="zh-TW" altLang="zh-TW" sz="3600" b="1" dirty="0" smtClean="0"/>
              <a:t>規範</a:t>
            </a:r>
            <a:r>
              <a:rPr lang="zh-TW" altLang="en-US" sz="3600" b="1" dirty="0"/>
              <a:t>：</a:t>
            </a:r>
            <a:endParaRPr lang="zh-TW" altLang="zh-TW" sz="3600" b="1" dirty="0"/>
          </a:p>
          <a:p>
            <a:r>
              <a:rPr lang="zh-TW" altLang="zh-TW" sz="3600" dirty="0"/>
              <a:t>服勤時數之合理上限</a:t>
            </a:r>
          </a:p>
          <a:p>
            <a:r>
              <a:rPr lang="zh-TW" altLang="zh-TW" sz="3600" dirty="0"/>
              <a:t>服勤與休假之頻率</a:t>
            </a:r>
          </a:p>
          <a:p>
            <a:r>
              <a:rPr lang="zh-TW" altLang="zh-TW" sz="3600" dirty="0"/>
              <a:t>服勤日中連續休息之最低時</a:t>
            </a:r>
            <a:r>
              <a:rPr lang="zh-TW" altLang="zh-TW" sz="3600" dirty="0" smtClean="0"/>
              <a:t>數</a:t>
            </a:r>
            <a:endParaRPr lang="zh-TW" altLang="zh-TW" sz="36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651380" y="648237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一、背景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848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8008" y="310073"/>
            <a:ext cx="10044019" cy="1280890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二、公務員服務法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§12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、服勤辦法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§4</a:t>
            </a:r>
            <a:b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</a:rPr>
            </a:b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         </a:t>
            </a:r>
            <a:r>
              <a:rPr lang="en-US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--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辦公時數規定</a:t>
            </a:r>
            <a:endParaRPr lang="zh-TW" altLang="en-US" sz="2800" b="1" dirty="0">
              <a:solidFill>
                <a:srgbClr val="0070C0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843" y="1590963"/>
            <a:ext cx="10032002" cy="455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383" y="1516284"/>
            <a:ext cx="10169403" cy="4813495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648008" y="310073"/>
            <a:ext cx="1004401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二、公務員服務法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§12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、服勤辦法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§4</a:t>
            </a:r>
            <a:b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</a:b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         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--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辦公時數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</a:rPr>
              <a:t>例外情形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及規定</a:t>
            </a:r>
          </a:p>
        </p:txBody>
      </p:sp>
    </p:spTree>
    <p:extLst>
      <p:ext uri="{BB962C8B-B14F-4D97-AF65-F5344CB8AC3E}">
        <p14:creationId xmlns:p14="http://schemas.microsoft.com/office/powerpoint/2010/main" val="73653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9848" y="490536"/>
            <a:ext cx="8911687" cy="12808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三、本校逾補休期限之服勤補償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67430"/>
              </p:ext>
            </p:extLst>
          </p:nvPr>
        </p:nvGraphicFramePr>
        <p:xfrm>
          <a:off x="1696964" y="1407448"/>
          <a:ext cx="8893872" cy="520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2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021"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DAD8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公務人員保障法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DAD8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本校辦法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DAD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92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加班補償方式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u="sng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加班費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1600" b="1" u="sng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補休假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sz="16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u="sng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行政獎勵</a:t>
                      </a:r>
                      <a:endParaRPr lang="zh-TW" altLang="en-US" sz="1600" b="1" u="sng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u="sng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補休假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1600" b="1" u="sng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行政獎勵</a:t>
                      </a:r>
                      <a:endParaRPr lang="zh-TW" altLang="en-US" sz="1600" b="1" u="sng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942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補休期限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en-US" altLang="zh-TW" sz="16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437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結算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機制</a:t>
                      </a:r>
                      <a:endParaRPr lang="en-US" altLang="zh-TW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en-US" altLang="zh-TW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en-US" altLang="zh-TW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en-US" altLang="zh-TW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en-US" altLang="zh-TW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en-US" altLang="zh-TW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en-US" altLang="zh-TW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en-US" altLang="zh-TW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en-US" altLang="zh-TW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en-US" altLang="zh-TW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因業務需要無法於期限內補休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完畢，應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計發</a:t>
                      </a:r>
                      <a:r>
                        <a:rPr lang="zh-TW" altLang="en-US" sz="1600" b="1" u="sng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加班費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或預算不足給予</a:t>
                      </a:r>
                      <a:r>
                        <a:rPr lang="zh-TW" altLang="en-US" sz="1600" b="1" u="sng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行政獎勵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6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en-US" altLang="zh-TW" sz="16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en-US" altLang="zh-TW" sz="16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en-US" altLang="zh-TW" sz="16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因業務需要無法於期限內補休完畢，檢附相關證明，並依下列標準核予行政獎勵。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" name="圖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512" y="4110591"/>
            <a:ext cx="3654023" cy="236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9848" y="559985"/>
            <a:ext cx="8911687" cy="12808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三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、</a:t>
            </a:r>
            <a:r>
              <a:rPr lang="zh-TW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定期</a:t>
            </a:r>
            <a:r>
              <a:rPr lang="zh-TW" altLang="zh-TW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檢討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本校</a:t>
            </a:r>
            <a:r>
              <a:rPr lang="zh-TW" altLang="zh-TW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勤</a:t>
            </a:r>
            <a:r>
              <a:rPr lang="zh-TW" altLang="zh-TW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休制度之妥適性</a:t>
            </a:r>
            <a:r>
              <a:rPr lang="zh-TW" altLang="en-US" b="1" dirty="0">
                <a:latin typeface="微軟正黑體" panose="020B0604030504040204" pitchFamily="34" charset="-120"/>
              </a:rPr>
              <a:t/>
            </a:r>
            <a:br>
              <a:rPr lang="zh-TW" altLang="en-US" b="1" dirty="0">
                <a:latin typeface="微軟正黑體" panose="020B0604030504040204" pitchFamily="34" charset="-120"/>
              </a:rPr>
            </a:br>
            <a:endParaRPr lang="zh-TW" alt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E6EF7F8E-BF17-4B87-A101-6280DB25E410}"/>
              </a:ext>
            </a:extLst>
          </p:cNvPr>
          <p:cNvGrpSpPr/>
          <p:nvPr/>
        </p:nvGrpSpPr>
        <p:grpSpPr>
          <a:xfrm>
            <a:off x="1198281" y="1741059"/>
            <a:ext cx="2065217" cy="2110112"/>
            <a:chOff x="532648" y="4081885"/>
            <a:chExt cx="2424396" cy="2484319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22F42180-A1F3-4319-BE95-8A28D1C66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81885"/>
              <a:ext cx="2328394" cy="2328394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9E4CA328-50B2-4DD9-9FAE-CF806278E269}"/>
                </a:ext>
              </a:extLst>
            </p:cNvPr>
            <p:cNvSpPr txBox="1"/>
            <p:nvPr/>
          </p:nvSpPr>
          <p:spPr>
            <a:xfrm>
              <a:off x="532648" y="6385026"/>
              <a:ext cx="1728450" cy="18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dirty="0"/>
                <a:t>The icon is created by </a:t>
              </a:r>
              <a:r>
                <a:rPr lang="en-US" altLang="zh-TW" sz="400" dirty="0" err="1"/>
                <a:t>Skyclick</a:t>
              </a:r>
              <a:r>
                <a:rPr lang="en-US" altLang="zh-TW" sz="400" dirty="0"/>
                <a:t>  from </a:t>
              </a:r>
              <a:r>
                <a:rPr lang="en-US" altLang="zh-TW" sz="400" dirty="0" err="1"/>
                <a:t>flaticon</a:t>
              </a:r>
              <a:r>
                <a:rPr lang="en-US" altLang="zh-TW" sz="400" dirty="0"/>
                <a:t>.</a:t>
              </a:r>
              <a:endParaRPr lang="zh-TW" altLang="en-US" sz="400" dirty="0"/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32E7B044-D81C-473F-B09E-E55547FC2124}"/>
              </a:ext>
            </a:extLst>
          </p:cNvPr>
          <p:cNvGrpSpPr/>
          <p:nvPr/>
        </p:nvGrpSpPr>
        <p:grpSpPr>
          <a:xfrm>
            <a:off x="9127878" y="1685267"/>
            <a:ext cx="2065215" cy="2114844"/>
            <a:chOff x="6576467" y="3997959"/>
            <a:chExt cx="2438095" cy="2583370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22168419-A8C8-46AD-8A31-75BCA8031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467" y="3997959"/>
              <a:ext cx="2438095" cy="2438095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93542874-AA44-404C-8F83-74A16B809868}"/>
                </a:ext>
              </a:extLst>
            </p:cNvPr>
            <p:cNvSpPr txBox="1"/>
            <p:nvPr/>
          </p:nvSpPr>
          <p:spPr>
            <a:xfrm>
              <a:off x="6576467" y="6393348"/>
              <a:ext cx="1728449" cy="187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dirty="0"/>
                <a:t>The icon is created by </a:t>
              </a:r>
              <a:r>
                <a:rPr lang="en-US" altLang="zh-TW" sz="400" dirty="0" err="1"/>
                <a:t>Freepik</a:t>
              </a:r>
              <a:r>
                <a:rPr lang="en-US" altLang="zh-TW" sz="400" dirty="0"/>
                <a:t> from </a:t>
              </a:r>
              <a:r>
                <a:rPr lang="en-US" altLang="zh-TW" sz="400" dirty="0" err="1"/>
                <a:t>flaticon</a:t>
              </a:r>
              <a:r>
                <a:rPr lang="en-US" altLang="zh-TW" sz="400" dirty="0"/>
                <a:t>.</a:t>
              </a:r>
              <a:endParaRPr lang="zh-TW" altLang="en-US" sz="400" dirty="0"/>
            </a:p>
          </p:txBody>
        </p:sp>
      </p:grp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37B1C98C-33A9-4E48-8326-A7FECA941BC3}"/>
              </a:ext>
            </a:extLst>
          </p:cNvPr>
          <p:cNvSpPr/>
          <p:nvPr/>
        </p:nvSpPr>
        <p:spPr>
          <a:xfrm>
            <a:off x="3640707" y="1219189"/>
            <a:ext cx="3863276" cy="893195"/>
          </a:xfrm>
          <a:prstGeom prst="rightArrow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業務指派：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急迫</a:t>
            </a:r>
            <a:r>
              <a:rPr lang="zh-TW" altLang="en-US" sz="2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必要</a:t>
            </a:r>
            <a:r>
              <a:rPr lang="zh-TW" altLang="en-US" sz="2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合理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465" y="4762441"/>
            <a:ext cx="6498455" cy="1916494"/>
          </a:xfrm>
          <a:prstGeom prst="rect">
            <a:avLst/>
          </a:prstGeom>
        </p:spPr>
      </p:pic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76D73D5D-2AEC-428D-8D86-C7CFE7F5ACBC}"/>
              </a:ext>
            </a:extLst>
          </p:cNvPr>
          <p:cNvSpPr/>
          <p:nvPr/>
        </p:nvSpPr>
        <p:spPr>
          <a:xfrm>
            <a:off x="3618864" y="2299883"/>
            <a:ext cx="3953788" cy="958222"/>
          </a:xfrm>
          <a:prstGeom prst="rightArrow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7"/>
            <a:r>
              <a:rPr lang="zh-TW" altLang="en-US" sz="2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加班時數：覈實認定</a:t>
            </a:r>
          </a:p>
        </p:txBody>
      </p:sp>
      <p:sp>
        <p:nvSpPr>
          <p:cNvPr id="16" name="箭號: 向右 13">
            <a:extLst>
              <a:ext uri="{FF2B5EF4-FFF2-40B4-BE49-F238E27FC236}">
                <a16:creationId xmlns:a16="http://schemas.microsoft.com/office/drawing/2014/main" id="{37B1C98C-33A9-4E48-8326-A7FECA941BC3}"/>
              </a:ext>
            </a:extLst>
          </p:cNvPr>
          <p:cNvSpPr/>
          <p:nvPr/>
        </p:nvSpPr>
        <p:spPr>
          <a:xfrm>
            <a:off x="3618864" y="2969899"/>
            <a:ext cx="5276561" cy="1792542"/>
          </a:xfrm>
          <a:prstGeom prst="rightArrow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定期檢視同仁加班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情形</a:t>
            </a:r>
            <a:r>
              <a:rPr lang="zh-TW" altLang="en-US" sz="16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</a:rPr>
              <a:t>：</a:t>
            </a:r>
            <a:endParaRPr lang="en-US" altLang="zh-TW" sz="1600" b="1" dirty="0" smtClean="0">
              <a:solidFill>
                <a:sysClr val="windowText" lastClr="000000"/>
              </a:solidFill>
              <a:latin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</a:rPr>
              <a:t>每月至儀表板查核高工</a:t>
            </a:r>
            <a:r>
              <a:rPr lang="zh-TW" altLang="en-US" sz="16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</a:rPr>
              <a:t>時人員，鼓勵補</a:t>
            </a:r>
            <a:r>
              <a:rPr lang="zh-TW" altLang="en-US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</a:rPr>
              <a:t>休</a:t>
            </a:r>
          </a:p>
          <a:p>
            <a:r>
              <a:rPr lang="zh-TW" altLang="en-US" sz="16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</a:rPr>
              <a:t>並提供機關首⾧參考</a:t>
            </a:r>
            <a:endParaRPr lang="zh-TW" altLang="en-US" sz="1600" b="1" dirty="0">
              <a:solidFill>
                <a:sysClr val="windowText" lastClr="00000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667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5096" y="624110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四、案例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1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70674" y="2625344"/>
            <a:ext cx="77176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Ａ：</a:t>
            </a:r>
            <a:endParaRPr lang="en-US" altLang="zh-TW" sz="2400" dirty="0" smtClean="0"/>
          </a:p>
          <a:p>
            <a:r>
              <a:rPr lang="en-US" altLang="zh-TW" sz="2400" dirty="0" smtClean="0"/>
              <a:t>1. </a:t>
            </a:r>
            <a:r>
              <a:rPr lang="zh-TW" altLang="en-US" sz="2400" dirty="0" smtClean="0"/>
              <a:t>辦公時間</a:t>
            </a:r>
            <a:r>
              <a:rPr lang="zh-TW" altLang="en-US" sz="2400" dirty="0"/>
              <a:t>內</a:t>
            </a:r>
            <a:r>
              <a:rPr lang="zh-TW" altLang="en-US" sz="2400" dirty="0" smtClean="0"/>
              <a:t>依法請假</a:t>
            </a:r>
            <a:r>
              <a:rPr lang="zh-TW" altLang="en-US" sz="2400" dirty="0"/>
              <a:t>，係透過請假</a:t>
            </a:r>
            <a:r>
              <a:rPr lang="zh-TW" altLang="en-US" sz="2400" dirty="0" smtClean="0"/>
              <a:t>方式免除</a:t>
            </a:r>
            <a:r>
              <a:rPr lang="zh-TW" altLang="en-US" sz="2400" dirty="0"/>
              <a:t>法定</a:t>
            </a:r>
            <a:r>
              <a:rPr lang="zh-TW" altLang="en-US" sz="2400" dirty="0" smtClean="0"/>
              <a:t>辦</a:t>
            </a:r>
            <a:r>
              <a:rPr lang="zh-TW" altLang="en-US" sz="2400" dirty="0"/>
              <a:t>公</a:t>
            </a:r>
            <a:endParaRPr lang="en-US" altLang="zh-TW" sz="2400" dirty="0" smtClean="0"/>
          </a:p>
          <a:p>
            <a:r>
              <a:rPr lang="zh-TW" altLang="en-US" sz="2400" dirty="0" smtClean="0"/>
              <a:t>    時間</a:t>
            </a:r>
            <a:r>
              <a:rPr lang="zh-TW" altLang="en-US" sz="2400" dirty="0"/>
              <a:t>之勞務情形，爰</a:t>
            </a:r>
            <a:r>
              <a:rPr lang="zh-TW" altLang="en-US" sz="2400" dirty="0">
                <a:solidFill>
                  <a:srgbClr val="FF0000"/>
                </a:solidFill>
              </a:rPr>
              <a:t>請假時數仍應計入當日</a:t>
            </a:r>
            <a:r>
              <a:rPr lang="zh-TW" altLang="en-US" sz="2400" dirty="0" smtClean="0">
                <a:solidFill>
                  <a:srgbClr val="FF0000"/>
                </a:solidFill>
              </a:rPr>
              <a:t>辦公時數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r>
              <a:rPr lang="en-US" altLang="zh-TW" sz="2400" dirty="0"/>
              <a:t> </a:t>
            </a:r>
            <a:r>
              <a:rPr lang="en-US" altLang="zh-TW" sz="2400" dirty="0" smtClean="0"/>
              <a:t>   </a:t>
            </a:r>
            <a:r>
              <a:rPr lang="zh-TW" altLang="en-US" sz="2400" dirty="0" smtClean="0"/>
              <a:t>計算。</a:t>
            </a:r>
            <a:endParaRPr lang="en-US" altLang="zh-TW" sz="2400" dirty="0" smtClean="0"/>
          </a:p>
          <a:p>
            <a:r>
              <a:rPr lang="en-US" altLang="zh-TW" sz="2400" dirty="0" smtClean="0"/>
              <a:t>2. </a:t>
            </a:r>
            <a:r>
              <a:rPr lang="zh-TW" altLang="en-US" sz="2400" dirty="0" smtClean="0"/>
              <a:t>例</a:t>
            </a:r>
            <a:r>
              <a:rPr lang="en-US" altLang="zh-TW" sz="2400" dirty="0"/>
              <a:t>: </a:t>
            </a:r>
            <a:r>
              <a:rPr lang="zh-TW" altLang="en-US" sz="2400" dirty="0"/>
              <a:t>上午請假半日，到班時間為</a:t>
            </a:r>
            <a:r>
              <a:rPr lang="en-US" altLang="zh-TW" sz="2400" dirty="0" smtClean="0"/>
              <a:t>1300-1700</a:t>
            </a:r>
            <a:r>
              <a:rPr lang="zh-TW" altLang="en-US" sz="2400" dirty="0"/>
              <a:t>，依服務</a:t>
            </a:r>
            <a:r>
              <a:rPr lang="zh-TW" altLang="en-US" sz="2400" dirty="0" smtClean="0"/>
              <a:t>法</a:t>
            </a:r>
            <a:endParaRPr lang="en-US" altLang="zh-TW" sz="2400" dirty="0" smtClean="0"/>
          </a:p>
          <a:p>
            <a:r>
              <a:rPr lang="en-US" altLang="zh-TW" sz="2400" dirty="0"/>
              <a:t> </a:t>
            </a:r>
            <a:r>
              <a:rPr lang="en-US" altLang="zh-TW" sz="2400" dirty="0" smtClean="0"/>
              <a:t>   </a:t>
            </a:r>
            <a:r>
              <a:rPr lang="zh-TW" altLang="en-US" sz="2400" dirty="0" smtClean="0"/>
              <a:t>及</a:t>
            </a:r>
            <a:r>
              <a:rPr lang="zh-TW" altLang="en-US" sz="2400" dirty="0"/>
              <a:t>服勤辦法相關規定，延長辦公時數連同正常辦公</a:t>
            </a:r>
            <a:r>
              <a:rPr lang="zh-TW" altLang="en-US" sz="2400" dirty="0" smtClean="0"/>
              <a:t>時</a:t>
            </a:r>
            <a:endParaRPr lang="en-US" altLang="zh-TW" sz="2400" dirty="0" smtClean="0"/>
          </a:p>
          <a:p>
            <a:r>
              <a:rPr lang="en-US" altLang="zh-TW" sz="2400" dirty="0"/>
              <a:t> </a:t>
            </a:r>
            <a:r>
              <a:rPr lang="en-US" altLang="zh-TW" sz="2400" dirty="0" smtClean="0"/>
              <a:t>   </a:t>
            </a:r>
            <a:r>
              <a:rPr lang="zh-TW" altLang="en-US" sz="2400" dirty="0" smtClean="0"/>
              <a:t>數</a:t>
            </a:r>
            <a:r>
              <a:rPr lang="zh-TW" altLang="en-US" sz="2400" dirty="0"/>
              <a:t>不得超過</a:t>
            </a:r>
            <a:r>
              <a:rPr lang="en-US" altLang="zh-TW" sz="2400" dirty="0"/>
              <a:t>12</a:t>
            </a:r>
            <a:r>
              <a:rPr lang="zh-TW" altLang="en-US" sz="2400" dirty="0"/>
              <a:t>小時，延長辦公時數至多以</a:t>
            </a:r>
            <a:r>
              <a:rPr lang="en-US" altLang="zh-TW" sz="2400" dirty="0"/>
              <a:t>4</a:t>
            </a:r>
            <a:r>
              <a:rPr lang="zh-TW" altLang="en-US" sz="2400" dirty="0"/>
              <a:t>小時</a:t>
            </a:r>
            <a:r>
              <a:rPr lang="zh-TW" altLang="en-US" sz="2400" dirty="0" smtClean="0"/>
              <a:t>為限</a:t>
            </a:r>
            <a:endParaRPr lang="en-US" altLang="zh-TW" sz="2400" dirty="0" smtClean="0"/>
          </a:p>
          <a:p>
            <a:r>
              <a:rPr lang="en-US" altLang="zh-TW" sz="2400" dirty="0"/>
              <a:t> </a:t>
            </a:r>
            <a:r>
              <a:rPr lang="en-US" altLang="zh-TW" sz="2400" dirty="0" smtClean="0"/>
              <a:t>  </a:t>
            </a:r>
            <a:r>
              <a:rPr lang="zh-TW" altLang="en-US" sz="2400" dirty="0" smtClean="0"/>
              <a:t>（</a:t>
            </a:r>
            <a:r>
              <a:rPr lang="zh-TW" altLang="en-US" sz="2400" dirty="0">
                <a:solidFill>
                  <a:srgbClr val="FF0000"/>
                </a:solidFill>
              </a:rPr>
              <a:t>請假</a:t>
            </a:r>
            <a:r>
              <a:rPr lang="en-US" altLang="zh-TW" sz="2400" dirty="0">
                <a:solidFill>
                  <a:srgbClr val="FF0000"/>
                </a:solidFill>
              </a:rPr>
              <a:t>4</a:t>
            </a:r>
            <a:r>
              <a:rPr lang="zh-TW" altLang="en-US" sz="2400" dirty="0">
                <a:solidFill>
                  <a:srgbClr val="FF0000"/>
                </a:solidFill>
              </a:rPr>
              <a:t>小時</a:t>
            </a:r>
            <a:r>
              <a:rPr lang="en-US" altLang="zh-TW" sz="2400" dirty="0"/>
              <a:t>+</a:t>
            </a:r>
            <a:r>
              <a:rPr lang="zh-TW" altLang="en-US" sz="2400" dirty="0"/>
              <a:t>辦公</a:t>
            </a:r>
            <a:r>
              <a:rPr lang="en-US" altLang="zh-TW" sz="2400" dirty="0"/>
              <a:t>4</a:t>
            </a:r>
            <a:r>
              <a:rPr lang="zh-TW" altLang="en-US" sz="2400" dirty="0" smtClean="0"/>
              <a:t>小時</a:t>
            </a:r>
            <a:r>
              <a:rPr lang="en-US" altLang="zh-TW" sz="2400" dirty="0"/>
              <a:t>+</a:t>
            </a:r>
            <a:r>
              <a:rPr lang="zh-TW" altLang="en-US" sz="2400" dirty="0"/>
              <a:t>加班</a:t>
            </a:r>
            <a:r>
              <a:rPr lang="en-US" altLang="zh-TW" sz="2400" dirty="0"/>
              <a:t>4</a:t>
            </a:r>
            <a:r>
              <a:rPr lang="zh-TW" altLang="en-US" sz="2400" dirty="0"/>
              <a:t>小時）。</a:t>
            </a:r>
          </a:p>
        </p:txBody>
      </p:sp>
      <p:sp>
        <p:nvSpPr>
          <p:cNvPr id="8" name="矩形 7"/>
          <p:cNvSpPr/>
          <p:nvPr/>
        </p:nvSpPr>
        <p:spPr>
          <a:xfrm>
            <a:off x="2970674" y="1344454"/>
            <a:ext cx="74960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400" b="1" dirty="0" smtClean="0">
                <a:solidFill>
                  <a:srgbClr val="0097CC"/>
                </a:solidFill>
              </a:rPr>
              <a:t>Ｑ：公務員</a:t>
            </a:r>
            <a:r>
              <a:rPr lang="zh-TW" altLang="en-US" sz="2400" b="1" dirty="0">
                <a:solidFill>
                  <a:srgbClr val="0097CC"/>
                </a:solidFill>
              </a:rPr>
              <a:t>每日辦公時數（</a:t>
            </a:r>
            <a:r>
              <a:rPr lang="zh-TW" altLang="en-US" sz="2400" b="1" dirty="0" smtClean="0">
                <a:solidFill>
                  <a:srgbClr val="0097CC"/>
                </a:solidFill>
              </a:rPr>
              <a:t>含加班）之時</a:t>
            </a:r>
            <a:r>
              <a:rPr lang="zh-TW" altLang="en-US" sz="2400" b="1" dirty="0">
                <a:solidFill>
                  <a:srgbClr val="0097CC"/>
                </a:solidFill>
              </a:rPr>
              <a:t>數</a:t>
            </a:r>
            <a:r>
              <a:rPr lang="zh-TW" altLang="en-US" sz="2400" b="1" dirty="0" smtClean="0">
                <a:solidFill>
                  <a:srgbClr val="0097CC"/>
                </a:solidFill>
              </a:rPr>
              <a:t>上限</a:t>
            </a:r>
            <a:r>
              <a:rPr lang="zh-TW" altLang="en-US" sz="2400" b="1" dirty="0">
                <a:solidFill>
                  <a:srgbClr val="0097CC"/>
                </a:solidFill>
              </a:rPr>
              <a:t>規定，</a:t>
            </a:r>
            <a:endParaRPr lang="en-US" altLang="zh-TW" sz="2400" b="1" dirty="0" smtClean="0">
              <a:solidFill>
                <a:srgbClr val="0097CC"/>
              </a:solidFill>
            </a:endParaRPr>
          </a:p>
          <a:p>
            <a:r>
              <a:rPr lang="en-US" altLang="zh-TW" sz="2400" b="1" dirty="0">
                <a:solidFill>
                  <a:srgbClr val="0097CC"/>
                </a:solidFill>
              </a:rPr>
              <a:t> </a:t>
            </a:r>
            <a:r>
              <a:rPr lang="en-US" altLang="zh-TW" sz="2400" b="1" dirty="0" smtClean="0">
                <a:solidFill>
                  <a:srgbClr val="0097CC"/>
                </a:solidFill>
              </a:rPr>
              <a:t>      </a:t>
            </a:r>
            <a:r>
              <a:rPr lang="zh-TW" altLang="en-US" sz="2400" b="1" dirty="0" smtClean="0">
                <a:solidFill>
                  <a:srgbClr val="0097CC"/>
                </a:solidFill>
              </a:rPr>
              <a:t>如</a:t>
            </a:r>
            <a:r>
              <a:rPr lang="zh-TW" altLang="en-US" sz="2400" b="1" dirty="0">
                <a:solidFill>
                  <a:srgbClr val="0097CC"/>
                </a:solidFill>
              </a:rPr>
              <a:t>遇請假、出差或公假情形，應如何計算？</a:t>
            </a:r>
            <a:endParaRPr lang="zh-TW" altLang="en-US" sz="2400" b="0" cap="none" spc="0" dirty="0">
              <a:ln w="0"/>
              <a:solidFill>
                <a:srgbClr val="0097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83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5096" y="624110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四、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案例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２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998" y="1264555"/>
            <a:ext cx="7803471" cy="50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6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5096" y="624110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四、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案例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３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34" y="1339200"/>
            <a:ext cx="7730296" cy="49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30779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623</TotalTime>
  <Words>381</Words>
  <Application>Microsoft Office PowerPoint</Application>
  <PresentationFormat>寬螢幕</PresentationFormat>
  <Paragraphs>57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微軟正黑體</vt:lpstr>
      <vt:lpstr>新細明體</vt:lpstr>
      <vt:lpstr>標楷體</vt:lpstr>
      <vt:lpstr>Arial</vt:lpstr>
      <vt:lpstr>Calibri</vt:lpstr>
      <vt:lpstr>Century Gothic</vt:lpstr>
      <vt:lpstr>Wingdings 3</vt:lpstr>
      <vt:lpstr>絲縷</vt:lpstr>
      <vt:lpstr>大綱 ㇐、背景 二、勤休制度介紹 三、本校勤休制度相關規定 四、案例</vt:lpstr>
      <vt:lpstr>釋字第785號解釋--健康權</vt:lpstr>
      <vt:lpstr>二、公務員服務法§12、服勤辦法§4          --辦公時數規定</vt:lpstr>
      <vt:lpstr>PowerPoint 簡報</vt:lpstr>
      <vt:lpstr>三、本校逾補休期限之服勤補償</vt:lpstr>
      <vt:lpstr>三、定期檢討本校勤休制度之妥適性 </vt:lpstr>
      <vt:lpstr>四、案例1</vt:lpstr>
      <vt:lpstr>四、案例２</vt:lpstr>
      <vt:lpstr>四、案例３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NTSS111</cp:lastModifiedBy>
  <cp:revision>71</cp:revision>
  <cp:lastPrinted>2025-04-25T09:15:47Z</cp:lastPrinted>
  <dcterms:created xsi:type="dcterms:W3CDTF">2025-04-24T13:38:42Z</dcterms:created>
  <dcterms:modified xsi:type="dcterms:W3CDTF">2025-04-25T09:45:19Z</dcterms:modified>
</cp:coreProperties>
</file>